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9" r:id="rId5"/>
    <p:sldId id="265" r:id="rId6"/>
    <p:sldId id="268" r:id="rId7"/>
    <p:sldId id="267" r:id="rId8"/>
    <p:sldId id="266" r:id="rId9"/>
    <p:sldId id="270" r:id="rId10"/>
    <p:sldId id="264" r:id="rId11"/>
    <p:sldId id="259" r:id="rId12"/>
    <p:sldId id="260" r:id="rId13"/>
    <p:sldId id="273" r:id="rId14"/>
    <p:sldId id="274" r:id="rId15"/>
    <p:sldId id="275" r:id="rId16"/>
    <p:sldId id="276" r:id="rId17"/>
    <p:sldId id="261" r:id="rId18"/>
    <p:sldId id="280" r:id="rId19"/>
    <p:sldId id="277" r:id="rId20"/>
    <p:sldId id="278" r:id="rId21"/>
    <p:sldId id="279" r:id="rId22"/>
    <p:sldId id="271" r:id="rId23"/>
    <p:sldId id="272" r:id="rId24"/>
    <p:sldId id="262" r:id="rId25"/>
    <p:sldId id="263" r:id="rId26"/>
    <p:sldId id="281" r:id="rId27"/>
    <p:sldId id="285" r:id="rId28"/>
    <p:sldId id="282" r:id="rId29"/>
    <p:sldId id="283" r:id="rId30"/>
    <p:sldId id="284" r:id="rId31"/>
    <p:sldId id="286" r:id="rId32"/>
    <p:sldId id="289" r:id="rId3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27.11.2019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27.11.2019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27.11.2019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27.11.2019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27.11.2019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27.11.2019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27.11.2019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27.11.2019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1560" y="1268760"/>
            <a:ext cx="7772400" cy="1470025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72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Гродно Азот</a:t>
            </a:r>
            <a:endParaRPr lang="ru-RU" sz="72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275856" y="4005064"/>
            <a:ext cx="5032648" cy="1752600"/>
          </a:xfrm>
        </p:spPr>
        <p:txBody>
          <a:bodyPr>
            <a:normAutofit/>
          </a:bodyPr>
          <a:lstStyle/>
          <a:p>
            <a:pPr algn="r"/>
            <a:r>
              <a:rPr lang="ru-RU" sz="2400" b="1" dirty="0" smtClean="0"/>
              <a:t>Подготовили студентки</a:t>
            </a:r>
          </a:p>
          <a:p>
            <a:pPr algn="r"/>
            <a:r>
              <a:rPr lang="ru-RU" sz="2400" b="1" dirty="0" smtClean="0"/>
              <a:t> 3 курса 5 группы ФИТ</a:t>
            </a:r>
            <a:br>
              <a:rPr lang="ru-RU" sz="2400" b="1" dirty="0" smtClean="0"/>
            </a:br>
            <a:r>
              <a:rPr lang="ru-RU" sz="2400" b="1" dirty="0" smtClean="0"/>
              <a:t>Наталья Каспер</a:t>
            </a:r>
            <a:br>
              <a:rPr lang="ru-RU" sz="2400" b="1" dirty="0" smtClean="0"/>
            </a:br>
            <a:r>
              <a:rPr lang="ru-RU" sz="2400" b="1" dirty="0" smtClean="0"/>
              <a:t>Чистякова Юлия</a:t>
            </a:r>
            <a:endParaRPr lang="ru-RU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75856" y="6093296"/>
            <a:ext cx="288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Минск, 2019</a:t>
            </a:r>
            <a:endParaRPr lang="ru-RU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88640"/>
            <a:ext cx="907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Белорусский Государственный Технологический Университет</a:t>
            </a:r>
          </a:p>
        </p:txBody>
      </p:sp>
    </p:spTree>
    <p:extLst>
      <p:ext uri="{BB962C8B-B14F-4D97-AF65-F5344CB8AC3E}">
        <p14:creationId xmlns:p14="http://schemas.microsoft.com/office/powerpoint/2010/main" val="284718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95536" y="2248347"/>
            <a:ext cx="8352927" cy="4276997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ru-RU" sz="2600" dirty="0" smtClean="0"/>
              <a:t>аммиак </a:t>
            </a:r>
            <a:r>
              <a:rPr lang="ru-RU" sz="2600" dirty="0"/>
              <a:t>жидкий технический (1065,9 тыс. тонн в год);</a:t>
            </a:r>
          </a:p>
          <a:p>
            <a:pPr lvl="0"/>
            <a:r>
              <a:rPr lang="ru-RU" sz="2600" dirty="0"/>
              <a:t>карбамид (1011 тыс. тонн в год);</a:t>
            </a:r>
          </a:p>
          <a:p>
            <a:pPr lvl="0"/>
            <a:r>
              <a:rPr lang="ru-RU" sz="2600" dirty="0" smtClean="0"/>
              <a:t>жидкие </a:t>
            </a:r>
            <a:r>
              <a:rPr lang="ru-RU" sz="2600" dirty="0"/>
              <a:t>азотные </a:t>
            </a:r>
            <a:r>
              <a:rPr lang="ru-RU" sz="2600" dirty="0" smtClean="0"/>
              <a:t>удобрения(КАС</a:t>
            </a:r>
            <a:r>
              <a:rPr lang="ru-RU" sz="2600" dirty="0"/>
              <a:t>) (720 тыс. тонн в год);</a:t>
            </a:r>
          </a:p>
          <a:p>
            <a:pPr lvl="0"/>
            <a:r>
              <a:rPr lang="ru-RU" sz="2600" dirty="0"/>
              <a:t>сульфат аммония (400 тыс. тонн в год);</a:t>
            </a:r>
          </a:p>
          <a:p>
            <a:pPr lvl="0"/>
            <a:r>
              <a:rPr lang="ru-RU" sz="2600" dirty="0"/>
              <a:t>метанол технический (80 тыс. тонн в год);</a:t>
            </a:r>
          </a:p>
          <a:p>
            <a:pPr lvl="0"/>
            <a:r>
              <a:rPr lang="ru-RU" sz="2600" dirty="0"/>
              <a:t>капролактам (140,0 тыс. тонн в год);</a:t>
            </a:r>
          </a:p>
          <a:p>
            <a:pPr lvl="0"/>
            <a:r>
              <a:rPr lang="ru-RU" sz="2600" dirty="0" err="1"/>
              <a:t>гидроксиламинсульфат</a:t>
            </a:r>
            <a:r>
              <a:rPr lang="ru-RU" sz="2600" dirty="0"/>
              <a:t> кристаллический (3,3 тыс. тонн в год);</a:t>
            </a:r>
          </a:p>
          <a:p>
            <a:pPr lvl="0"/>
            <a:r>
              <a:rPr lang="ru-RU" sz="2600" dirty="0"/>
              <a:t>метиловые эфиры жирных кислот (</a:t>
            </a:r>
            <a:r>
              <a:rPr lang="ru-RU" sz="2600" dirty="0" err="1"/>
              <a:t>биотопливо</a:t>
            </a:r>
            <a:r>
              <a:rPr lang="ru-RU" sz="2600" dirty="0"/>
              <a:t>) (30 тыс. тонн в год);</a:t>
            </a:r>
          </a:p>
          <a:p>
            <a:pPr lvl="0"/>
            <a:r>
              <a:rPr lang="ru-RU" sz="2600" dirty="0"/>
              <a:t>углекислота высшего качества (24 тыс. тонн в год).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56263" cy="1054250"/>
          </a:xfrm>
        </p:spPr>
        <p:txBody>
          <a:bodyPr/>
          <a:lstStyle/>
          <a:p>
            <a:r>
              <a:rPr lang="ru-RU" dirty="0" smtClean="0"/>
              <a:t>Основная продукция: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917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0"/>
            <a:ext cx="8784976" cy="930602"/>
          </a:xfrm>
        </p:spPr>
        <p:txBody>
          <a:bodyPr/>
          <a:lstStyle/>
          <a:p>
            <a:r>
              <a:rPr lang="ru-RU" sz="4800" dirty="0" smtClean="0"/>
              <a:t>География экспортных поставок</a:t>
            </a:r>
            <a:endParaRPr lang="ru-RU" sz="4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5"/>
            <a:ext cx="8477247" cy="5654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48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5586" r="7397" b="8775"/>
          <a:stretch/>
        </p:blipFill>
        <p:spPr>
          <a:xfrm>
            <a:off x="395536" y="204948"/>
            <a:ext cx="4896544" cy="6536420"/>
          </a:xfrm>
        </p:spPr>
      </p:pic>
      <p:sp>
        <p:nvSpPr>
          <p:cNvPr id="5" name="TextBox 4"/>
          <p:cNvSpPr txBox="1"/>
          <p:nvPr/>
        </p:nvSpPr>
        <p:spPr>
          <a:xfrm>
            <a:off x="5652120" y="1268757"/>
            <a:ext cx="30243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2004 год:</a:t>
            </a:r>
            <a:endParaRPr lang="ru-RU" sz="3200" dirty="0" smtClean="0"/>
          </a:p>
          <a:p>
            <a:endParaRPr lang="ru-RU" sz="3200" dirty="0"/>
          </a:p>
          <a:p>
            <a:r>
              <a:rPr lang="ru-RU" sz="3200" dirty="0" smtClean="0"/>
              <a:t>Экологический Сертификат Соответствия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03454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0062"/>
            <a:ext cx="6984776" cy="4659843"/>
          </a:xfrm>
        </p:spPr>
      </p:pic>
      <p:sp>
        <p:nvSpPr>
          <p:cNvPr id="7" name="TextBox 6"/>
          <p:cNvSpPr txBox="1"/>
          <p:nvPr/>
        </p:nvSpPr>
        <p:spPr>
          <a:xfrm>
            <a:off x="971600" y="6237312"/>
            <a:ext cx="698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Очистные</a:t>
            </a:r>
            <a:r>
              <a:rPr lang="ru-RU" sz="2400" b="1" dirty="0" smtClean="0"/>
              <a:t> </a:t>
            </a:r>
            <a:r>
              <a:rPr lang="ru-RU" sz="2400" dirty="0" smtClean="0"/>
              <a:t>сооружения</a:t>
            </a:r>
            <a:endParaRPr lang="ru-RU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91580" y="0"/>
            <a:ext cx="734481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Основной </a:t>
            </a:r>
            <a:r>
              <a:rPr lang="ru-RU" sz="28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принцип:  </a:t>
            </a:r>
            <a:r>
              <a:rPr lang="ru-RU" sz="2400" dirty="0" smtClean="0"/>
              <a:t>предотвращение </a:t>
            </a:r>
            <a:r>
              <a:rPr lang="ru-RU" sz="2400" dirty="0"/>
              <a:t>воздействия на окружающую среду более эффективно и экономично, чем исправление последствий.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647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95536" y="2248347"/>
            <a:ext cx="8352927" cy="4276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Загрязнение воздуха</a:t>
            </a:r>
          </a:p>
          <a:p>
            <a:pPr marL="0" indent="0">
              <a:buNone/>
            </a:pPr>
            <a:r>
              <a:rPr lang="ru-RU" sz="3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3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3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2) Загрязнение </a:t>
            </a:r>
            <a:r>
              <a:rPr lang="ru-RU" sz="3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вод</a:t>
            </a:r>
          </a:p>
          <a:p>
            <a:pPr marL="0" indent="0">
              <a:buNone/>
            </a:pPr>
            <a:r>
              <a:rPr lang="ru-RU" sz="3000" dirty="0">
                <a:solidFill>
                  <a:schemeClr val="tx1"/>
                </a:solidFill>
              </a:rPr>
              <a:t/>
            </a:r>
            <a:br>
              <a:rPr lang="ru-RU" sz="3000" dirty="0">
                <a:solidFill>
                  <a:schemeClr val="tx1"/>
                </a:solidFill>
              </a:rPr>
            </a:br>
            <a:r>
              <a:rPr lang="ru-RU" sz="3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Химическое загрязнение почв</a:t>
            </a:r>
            <a:r>
              <a:rPr lang="ru-RU" sz="3000" dirty="0">
                <a:solidFill>
                  <a:schemeClr val="tx1"/>
                </a:solidFill>
              </a:rPr>
              <a:t/>
            </a:r>
            <a:br>
              <a:rPr lang="ru-RU" sz="3000" dirty="0">
                <a:solidFill>
                  <a:schemeClr val="tx1"/>
                </a:solidFill>
              </a:rPr>
            </a:b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51520" y="260648"/>
            <a:ext cx="8568952" cy="1054250"/>
          </a:xfrm>
        </p:spPr>
        <p:txBody>
          <a:bodyPr/>
          <a:lstStyle/>
          <a:p>
            <a:r>
              <a:rPr lang="ru-RU" sz="4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Экологические проблемы Гродно:</a:t>
            </a:r>
            <a:endParaRPr lang="ru-RU" sz="40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395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9112"/>
            <a:ext cx="6660232" cy="68199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35527"/>
            <a:ext cx="9144000" cy="801185"/>
          </a:xfrm>
          <a:solidFill>
            <a:schemeClr val="tx1">
              <a:alpha val="79000"/>
            </a:schemeClr>
          </a:solidFill>
        </p:spPr>
        <p:txBody>
          <a:bodyPr/>
          <a:lstStyle/>
          <a:p>
            <a:r>
              <a:rPr lang="ru-RU" sz="4800" dirty="0" smtClean="0">
                <a:solidFill>
                  <a:schemeClr val="bg1"/>
                </a:solidFill>
              </a:rPr>
              <a:t>Мероприятия «Гродно Азот»</a:t>
            </a:r>
            <a:endParaRPr lang="ru-RU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66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25422"/>
            <a:ext cx="8568951" cy="5717098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0"/>
            <a:ext cx="8964488" cy="1054250"/>
          </a:xfrm>
        </p:spPr>
        <p:txBody>
          <a:bodyPr/>
          <a:lstStyle/>
          <a:p>
            <a:r>
              <a:rPr lang="ru-RU" sz="48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1) Санитарно-защитная зона</a:t>
            </a:r>
            <a:endParaRPr lang="ru-RU" sz="48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033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309334"/>
              </p:ext>
            </p:extLst>
          </p:nvPr>
        </p:nvGraphicFramePr>
        <p:xfrm>
          <a:off x="-22097" y="404664"/>
          <a:ext cx="9324529" cy="5638800"/>
        </p:xfrm>
        <a:graphic>
          <a:graphicData uri="http://schemas.openxmlformats.org/drawingml/2006/table">
            <a:tbl>
              <a:tblPr/>
              <a:tblGrid>
                <a:gridCol w="1945368"/>
                <a:gridCol w="1101445"/>
                <a:gridCol w="1101445"/>
                <a:gridCol w="1028015"/>
                <a:gridCol w="1028015"/>
                <a:gridCol w="1101445"/>
                <a:gridCol w="1047195"/>
                <a:gridCol w="971601"/>
              </a:tblGrid>
              <a:tr h="618698">
                <a:tc rowSpan="2">
                  <a:txBody>
                    <a:bodyPr/>
                    <a:lstStyle/>
                    <a:p>
                      <a:pPr algn="l" fontAlgn="t"/>
                      <a:r>
                        <a:rPr lang="ru-RU" sz="1600" b="1" dirty="0">
                          <a:solidFill>
                            <a:srgbClr val="2B5D88"/>
                          </a:solidFill>
                          <a:effectLst/>
                          <a:latin typeface="Arial" panose="020B0604020202020204" pitchFamily="34" charset="0"/>
                        </a:rPr>
                        <a:t>Место отбора</a:t>
                      </a:r>
                      <a:br>
                        <a:rPr lang="ru-RU" sz="1600" b="1" dirty="0">
                          <a:solidFill>
                            <a:srgbClr val="2B5D88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ru-RU" sz="1600" dirty="0">
                        <a:solidFill>
                          <a:srgbClr val="2B5D8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190500" marT="123825" marB="123825">
                    <a:lnL>
                      <a:noFill/>
                    </a:lnL>
                    <a:lnR w="9525" cap="flat" cmpd="sng" algn="ctr">
                      <a:solidFill>
                        <a:srgbClr val="E3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4E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t"/>
                      <a:r>
                        <a:rPr lang="ru-RU" sz="1600" b="1" dirty="0">
                          <a:solidFill>
                            <a:srgbClr val="2B5D88"/>
                          </a:solidFill>
                          <a:effectLst/>
                          <a:latin typeface="Arial" panose="020B0604020202020204" pitchFamily="34" charset="0"/>
                        </a:rPr>
                        <a:t>Ед. изм.</a:t>
                      </a:r>
                      <a:endParaRPr lang="ru-RU" sz="1600" dirty="0">
                        <a:solidFill>
                          <a:srgbClr val="2B5D8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E3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4E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ru-RU" sz="1600" b="1" dirty="0">
                          <a:solidFill>
                            <a:srgbClr val="2B5D88"/>
                          </a:solidFill>
                          <a:effectLst/>
                          <a:latin typeface="Arial" panose="020B0604020202020204" pitchFamily="34" charset="0"/>
                        </a:rPr>
                        <a:t>Двуокись азота </a:t>
                      </a:r>
                      <a:r>
                        <a:rPr lang="en-US" sz="1600" b="1" dirty="0" smtClean="0">
                          <a:solidFill>
                            <a:srgbClr val="2B5D88"/>
                          </a:solidFill>
                          <a:effectLst/>
                          <a:latin typeface="Arial" panose="020B0604020202020204" pitchFamily="34" charset="0"/>
                        </a:rPr>
                        <a:t>NO</a:t>
                      </a:r>
                      <a:r>
                        <a:rPr lang="en-US" sz="1600" b="1" baseline="-25000" dirty="0" smtClean="0">
                          <a:solidFill>
                            <a:srgbClr val="2B5D88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600" dirty="0">
                        <a:solidFill>
                          <a:srgbClr val="2B5D8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E3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4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ru-RU" sz="1600" b="1" dirty="0">
                          <a:solidFill>
                            <a:srgbClr val="2B5D88"/>
                          </a:solidFill>
                          <a:effectLst/>
                          <a:latin typeface="Arial" panose="020B0604020202020204" pitchFamily="34" charset="0"/>
                        </a:rPr>
                        <a:t>Двуокись серы </a:t>
                      </a:r>
                      <a:r>
                        <a:rPr lang="en-US" sz="1600" b="1" dirty="0" smtClean="0">
                          <a:solidFill>
                            <a:srgbClr val="2B5D88"/>
                          </a:solidFill>
                          <a:effectLst/>
                          <a:latin typeface="Arial" panose="020B0604020202020204" pitchFamily="34" charset="0"/>
                        </a:rPr>
                        <a:t>SO</a:t>
                      </a:r>
                      <a:r>
                        <a:rPr lang="en-US" sz="1600" b="1" baseline="-25000" dirty="0" smtClean="0">
                          <a:solidFill>
                            <a:srgbClr val="2B5D88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sz="1600" dirty="0">
                        <a:solidFill>
                          <a:srgbClr val="2B5D8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E3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4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ru-RU" sz="1600" b="1" dirty="0">
                          <a:solidFill>
                            <a:srgbClr val="2B5D88"/>
                          </a:solidFill>
                          <a:effectLst/>
                          <a:latin typeface="Arial" panose="020B0604020202020204" pitchFamily="34" charset="0"/>
                        </a:rPr>
                        <a:t>Аммиак </a:t>
                      </a:r>
                      <a:r>
                        <a:rPr lang="en-US" sz="1600" b="1" dirty="0">
                          <a:solidFill>
                            <a:srgbClr val="2B5D88"/>
                          </a:solidFill>
                          <a:effectLst/>
                          <a:latin typeface="Arial" panose="020B0604020202020204" pitchFamily="34" charset="0"/>
                        </a:rPr>
                        <a:t>NH</a:t>
                      </a:r>
                      <a:r>
                        <a:rPr lang="en-US" sz="1600" b="1" baseline="-25000" dirty="0">
                          <a:solidFill>
                            <a:srgbClr val="2B5D88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sz="1600" b="1" dirty="0">
                          <a:solidFill>
                            <a:srgbClr val="2B5D88"/>
                          </a:solidFill>
                          <a:effectLst/>
                          <a:latin typeface="Arial" panose="020B0604020202020204" pitchFamily="34" charset="0"/>
                        </a:rPr>
                        <a:t>**</a:t>
                      </a:r>
                      <a:endParaRPr lang="en-US" sz="1600" dirty="0">
                        <a:solidFill>
                          <a:srgbClr val="2B5D8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E3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4E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8941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 smtClean="0">
                          <a:solidFill>
                            <a:srgbClr val="2B5D88"/>
                          </a:solidFill>
                          <a:effectLst/>
                          <a:latin typeface="Arial" panose="020B0604020202020204" pitchFamily="34" charset="0"/>
                        </a:rPr>
                        <a:t>Норм</a:t>
                      </a:r>
                      <a:endParaRPr lang="ru-RU" sz="1600" dirty="0">
                        <a:solidFill>
                          <a:srgbClr val="2B5D8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E3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4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2B5D88"/>
                          </a:solidFill>
                          <a:effectLst/>
                          <a:latin typeface="Arial" panose="020B0604020202020204" pitchFamily="34" charset="0"/>
                        </a:rPr>
                        <a:t>Факт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E3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4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 smtClean="0">
                          <a:solidFill>
                            <a:srgbClr val="2B5D88"/>
                          </a:solidFill>
                          <a:effectLst/>
                          <a:latin typeface="Arial" panose="020B0604020202020204" pitchFamily="34" charset="0"/>
                        </a:rPr>
                        <a:t>Норм</a:t>
                      </a:r>
                      <a:endParaRPr lang="ru-RU" sz="1600" dirty="0">
                        <a:solidFill>
                          <a:srgbClr val="2B5D8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E3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4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2B5D88"/>
                          </a:solidFill>
                          <a:effectLst/>
                          <a:latin typeface="Arial" panose="020B0604020202020204" pitchFamily="34" charset="0"/>
                        </a:rPr>
                        <a:t>Факт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E3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4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 smtClean="0">
                          <a:solidFill>
                            <a:srgbClr val="2B5D88"/>
                          </a:solidFill>
                          <a:effectLst/>
                          <a:latin typeface="Arial" panose="020B0604020202020204" pitchFamily="34" charset="0"/>
                        </a:rPr>
                        <a:t>Норм</a:t>
                      </a:r>
                      <a:endParaRPr lang="ru-RU" sz="1600" dirty="0">
                        <a:solidFill>
                          <a:srgbClr val="2B5D88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E3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4E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2B5D88"/>
                          </a:solidFill>
                          <a:effectLst/>
                          <a:latin typeface="Arial" panose="020B0604020202020204" pitchFamily="34" charset="0"/>
                        </a:rPr>
                        <a:t>Факт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E3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D4E0"/>
                    </a:solidFill>
                  </a:tcPr>
                </a:tc>
              </a:tr>
              <a:tr h="653650"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Стационарный пункт № </a:t>
                      </a:r>
                      <a:r>
                        <a:rPr lang="ru-RU" sz="1600" dirty="0" smtClean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ru-RU" sz="1600" dirty="0">
                        <a:solidFill>
                          <a:srgbClr val="42424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190500" marT="123825" marB="123825">
                    <a:lnL>
                      <a:noFill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мкг/м³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  <a:b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ru-RU" sz="1600" dirty="0">
                        <a:solidFill>
                          <a:srgbClr val="42424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11,7</a:t>
                      </a:r>
                      <a:b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ru-RU" sz="1600">
                        <a:solidFill>
                          <a:srgbClr val="42424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  &lt; </a:t>
                      </a:r>
                      <a:r>
                        <a:rPr lang="ru-RU" sz="1600" dirty="0" smtClean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6,0</a:t>
                      </a:r>
                      <a:endParaRPr lang="ru-RU" sz="1600" dirty="0">
                        <a:solidFill>
                          <a:srgbClr val="42424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–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4,2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</a:tr>
              <a:tr h="653650"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Стационарный пункт № </a:t>
                      </a:r>
                      <a:r>
                        <a:rPr lang="ru-RU" sz="1600" dirty="0" smtClean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ru-RU" sz="1600" dirty="0">
                        <a:solidFill>
                          <a:srgbClr val="42424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190500" marT="123825" marB="123825">
                    <a:lnL>
                      <a:noFill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мкг/м³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10,4</a:t>
                      </a:r>
                      <a:b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ru-RU" sz="1600" dirty="0">
                        <a:solidFill>
                          <a:srgbClr val="42424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  &lt; 6,0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–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3,1</a:t>
                      </a:r>
                      <a:b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ru-RU" sz="1600">
                        <a:solidFill>
                          <a:srgbClr val="42424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</a:tr>
              <a:tr h="653650"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Стационарный пункт № </a:t>
                      </a:r>
                      <a:r>
                        <a:rPr lang="ru-RU" sz="1600" dirty="0" smtClean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ru-RU" sz="1600" dirty="0">
                        <a:solidFill>
                          <a:srgbClr val="42424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190500" marT="123825" marB="123825">
                    <a:lnL>
                      <a:noFill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мкг/м³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17,9</a:t>
                      </a:r>
                      <a:b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ru-RU" sz="1600" dirty="0">
                        <a:solidFill>
                          <a:srgbClr val="42424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  &lt; 6,0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–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3,1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</a:tr>
              <a:tr h="653650"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Стационарный пункт № </a:t>
                      </a:r>
                      <a:r>
                        <a:rPr lang="ru-RU" sz="1600" dirty="0" smtClean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ru-RU" sz="1600" dirty="0">
                        <a:solidFill>
                          <a:srgbClr val="42424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190500" marT="123825" marB="123825">
                    <a:lnL>
                      <a:noFill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мкг/м³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13,9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  &lt; 6,0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–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11,1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</a:tr>
              <a:tr h="653650"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Стационарный пункт № </a:t>
                      </a:r>
                      <a:r>
                        <a:rPr lang="ru-RU" sz="1600" dirty="0" smtClean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ru-RU" sz="1600" dirty="0">
                        <a:solidFill>
                          <a:srgbClr val="42424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190500" marT="123825" marB="123825">
                    <a:lnL>
                      <a:noFill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мкг/м³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  <a:b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ru-RU" sz="1600">
                        <a:solidFill>
                          <a:srgbClr val="42424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19,7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  &lt; 6,0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–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57,0</a:t>
                      </a:r>
                      <a:b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ru-RU" sz="1600">
                        <a:solidFill>
                          <a:srgbClr val="42424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3EBF0"/>
                    </a:solidFill>
                  </a:tcPr>
                </a:tc>
              </a:tr>
              <a:tr h="653650"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Стационарный пункт № </a:t>
                      </a:r>
                      <a:r>
                        <a:rPr lang="ru-RU" sz="1600" dirty="0" smtClean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ru-RU" sz="1600" dirty="0">
                        <a:solidFill>
                          <a:srgbClr val="424242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7175" marR="190500" marT="123825" marB="123825">
                    <a:lnL>
                      <a:noFill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мкг/м³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12,8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200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  &lt; 6,0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–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ru-RU" sz="1600" dirty="0">
                          <a:solidFill>
                            <a:srgbClr val="424242"/>
                          </a:solidFill>
                          <a:effectLst/>
                          <a:latin typeface="Arial" panose="020B0604020202020204" pitchFamily="34" charset="0"/>
                        </a:rPr>
                        <a:t>4,4</a:t>
                      </a:r>
                    </a:p>
                  </a:txBody>
                  <a:tcPr marL="257175" marR="190500" marT="123825" marB="123825">
                    <a:lnL w="9525" cap="flat" cmpd="sng" algn="ctr">
                      <a:solidFill>
                        <a:srgbClr val="C7D4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F5F8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5616" y="6165304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Сведения по атмосферному воздуху на </a:t>
            </a:r>
            <a:r>
              <a:rPr lang="ru-RU" dirty="0" smtClean="0"/>
              <a:t>26</a:t>
            </a:r>
            <a:r>
              <a:rPr lang="ru-RU" dirty="0" smtClean="0"/>
              <a:t> </a:t>
            </a:r>
            <a:r>
              <a:rPr lang="ru-RU" dirty="0" smtClean="0"/>
              <a:t>ноября 2019 года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628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54250"/>
          </a:xfrm>
        </p:spPr>
        <p:txBody>
          <a:bodyPr/>
          <a:lstStyle/>
          <a:p>
            <a:r>
              <a:rPr lang="ru-RU" sz="40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ru-RU" sz="40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Инженерное образование персонала</a:t>
            </a:r>
            <a:endParaRPr lang="ru-RU" sz="40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17340"/>
            <a:ext cx="7920880" cy="5940660"/>
          </a:xfrm>
        </p:spPr>
      </p:pic>
    </p:spTree>
    <p:extLst>
      <p:ext uri="{BB962C8B-B14F-4D97-AF65-F5344CB8AC3E}">
        <p14:creationId xmlns:p14="http://schemas.microsoft.com/office/powerpoint/2010/main" val="1157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66" y="1149076"/>
            <a:ext cx="8161790" cy="5435880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28727"/>
            <a:ext cx="9036496" cy="1054250"/>
          </a:xfrm>
        </p:spPr>
        <p:txBody>
          <a:bodyPr/>
          <a:lstStyle/>
          <a:p>
            <a:r>
              <a:rPr lang="ru-RU" sz="48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3) Современные технологии</a:t>
            </a:r>
            <a:endParaRPr lang="ru-RU" sz="48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601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0" y="404664"/>
            <a:ext cx="7745505" cy="3877815"/>
          </a:xfrm>
        </p:spPr>
        <p:txBody>
          <a:bodyPr>
            <a:normAutofit/>
          </a:bodyPr>
          <a:lstStyle/>
          <a:p>
            <a:r>
              <a:rPr lang="ru-RU" sz="2800" dirty="0" smtClean="0"/>
              <a:t>«Гродно Азот» – открытое акционерное общество, производитель азотных соединений и удобрений.</a:t>
            </a:r>
            <a:endParaRPr lang="ru-RU" sz="2800" dirty="0"/>
          </a:p>
        </p:txBody>
      </p:sp>
      <p:pic>
        <p:nvPicPr>
          <p:cNvPr id="4" name="Picture 2" descr="https://sun9-63.userapi.com/c857020/v857020690/4567a/ltE7UqA4L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852936"/>
            <a:ext cx="2664296" cy="339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61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80728"/>
            <a:ext cx="7866631" cy="5248518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83568" y="0"/>
            <a:ext cx="7756263" cy="1054250"/>
          </a:xfrm>
        </p:spPr>
        <p:txBody>
          <a:bodyPr/>
          <a:lstStyle/>
          <a:p>
            <a:r>
              <a:rPr lang="ru-RU" sz="48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4) Вторичное сырье</a:t>
            </a:r>
            <a:endParaRPr lang="ru-RU" sz="48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254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1054250"/>
          </a:xfrm>
        </p:spPr>
        <p:txBody>
          <a:bodyPr/>
          <a:lstStyle/>
          <a:p>
            <a:r>
              <a:rPr lang="ru-RU" sz="48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ru-RU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Газоочистные установки</a:t>
            </a:r>
            <a:endParaRPr lang="ru-RU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Картинки по запросу газоочистные установки гродн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98" y="1340768"/>
            <a:ext cx="7992888" cy="530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36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0" y="10798"/>
            <a:ext cx="9144000" cy="1054250"/>
          </a:xfrm>
        </p:spPr>
        <p:txBody>
          <a:bodyPr/>
          <a:lstStyle/>
          <a:p>
            <a:r>
              <a:rPr lang="ru-RU" sz="48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6) Водооборотные циклы</a:t>
            </a:r>
            <a:endParaRPr lang="ru-RU" sz="48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46" name="Picture 2" descr="Картинки по запросу водооборотные цикл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52736"/>
            <a:ext cx="7325387" cy="549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60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80728"/>
            <a:ext cx="7560839" cy="5670629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-23736" y="0"/>
            <a:ext cx="9144000" cy="1054250"/>
          </a:xfrm>
        </p:spPr>
        <p:txBody>
          <a:bodyPr/>
          <a:lstStyle/>
          <a:p>
            <a:r>
              <a:rPr lang="ru-RU" sz="48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7) Увеличение посадок</a:t>
            </a:r>
            <a:endParaRPr lang="ru-RU" sz="48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776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1980е – ежегодный выброс в атмосферу = 20 тыс. тонн</a:t>
            </a:r>
          </a:p>
          <a:p>
            <a:r>
              <a:rPr lang="ru-RU" sz="2800" dirty="0" smtClean="0"/>
              <a:t>2017 – ежегодный выброс в атмосферу = 6,6 тыс. тонн</a:t>
            </a:r>
          </a:p>
          <a:p>
            <a:pPr marL="0" indent="0">
              <a:buNone/>
            </a:pPr>
            <a:endParaRPr lang="ru-RU" sz="2800" dirty="0"/>
          </a:p>
          <a:p>
            <a:pPr marL="0" indent="0">
              <a:buNone/>
            </a:pPr>
            <a:r>
              <a:rPr lang="ru-RU" sz="2800" dirty="0" smtClean="0"/>
              <a:t>При этом объемы выпуска продукции увеличились на 1/3.</a:t>
            </a:r>
            <a:endParaRPr lang="ru-RU" sz="28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sz="48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Таким образом, </a:t>
            </a:r>
            <a:endParaRPr lang="ru-RU" sz="48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110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Картинки по запросу чп на гродно азо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" y="282544"/>
            <a:ext cx="9188154" cy="645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solidFill>
            <a:schemeClr val="tx1">
              <a:alpha val="57000"/>
            </a:schemeClr>
          </a:solidFill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ЧП на «Гродно Азот»</a:t>
            </a:r>
            <a:endParaRPr lang="ru-R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782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2"/>
          <a:stretch/>
        </p:blipFill>
        <p:spPr>
          <a:xfrm>
            <a:off x="414324" y="2132856"/>
            <a:ext cx="8429729" cy="4501646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Взрыв 6 июня 2016 года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489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88640"/>
            <a:ext cx="8608294" cy="4635235"/>
          </a:xfrm>
        </p:spPr>
      </p:pic>
      <p:sp>
        <p:nvSpPr>
          <p:cNvPr id="5" name="TextBox 4"/>
          <p:cNvSpPr txBox="1"/>
          <p:nvPr/>
        </p:nvSpPr>
        <p:spPr>
          <a:xfrm>
            <a:off x="506887" y="5229200"/>
            <a:ext cx="83529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Искра, попавшая на </a:t>
            </a:r>
            <a:r>
              <a:rPr lang="ru-RU" sz="3200" dirty="0" err="1" smtClean="0"/>
              <a:t>гидроксиламинсульфат</a:t>
            </a:r>
            <a:r>
              <a:rPr lang="ru-RU" sz="3200" dirty="0" smtClean="0"/>
              <a:t>, спровоцировала пожар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156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276872"/>
            <a:ext cx="7157520" cy="4281339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83568" y="404664"/>
            <a:ext cx="7756263" cy="1054250"/>
          </a:xfrm>
        </p:spPr>
        <p:txBody>
          <a:bodyPr/>
          <a:lstStyle/>
          <a:p>
            <a:r>
              <a:rPr lang="ru-RU" sz="3200" dirty="0" smtClean="0"/>
              <a:t>Спустя 10 дней после аварии над заводом появилось желтое облако</a:t>
            </a:r>
            <a:r>
              <a:rPr lang="ru-RU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043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688877" y="4718615"/>
            <a:ext cx="7745505" cy="18330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Решение суда в 2019:</a:t>
            </a:r>
          </a:p>
          <a:p>
            <a:pPr marL="0" indent="0">
              <a:buNone/>
            </a:pPr>
            <a:r>
              <a:rPr lang="ru-RU" sz="2800" dirty="0" smtClean="0"/>
              <a:t>Причина аварии – нарушение хранения опасного вещества. Невиновный оправдан.</a:t>
            </a:r>
            <a:endParaRPr lang="ru-RU" sz="2800" dirty="0"/>
          </a:p>
        </p:txBody>
      </p:sp>
      <p:pic>
        <p:nvPicPr>
          <p:cNvPr id="8194" name="Picture 2" descr="Картинки по запросу гродно азот авария обвиняемы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8641"/>
            <a:ext cx="7324076" cy="450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37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" r="9455"/>
          <a:stretch/>
        </p:blipFill>
        <p:spPr>
          <a:xfrm>
            <a:off x="107504" y="188640"/>
            <a:ext cx="5307106" cy="6381041"/>
          </a:xfrm>
        </p:spPr>
      </p:pic>
      <p:sp>
        <p:nvSpPr>
          <p:cNvPr id="6" name="TextBox 5"/>
          <p:cNvSpPr txBox="1"/>
          <p:nvPr/>
        </p:nvSpPr>
        <p:spPr>
          <a:xfrm>
            <a:off x="5580112" y="620688"/>
            <a:ext cx="31683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Основная миссия:</a:t>
            </a:r>
          </a:p>
          <a:p>
            <a:endParaRPr lang="ru-RU" sz="2400" dirty="0" smtClean="0"/>
          </a:p>
          <a:p>
            <a:r>
              <a:rPr lang="ru-RU" sz="2400" dirty="0" smtClean="0"/>
              <a:t>максимально </a:t>
            </a:r>
            <a:r>
              <a:rPr lang="ru-RU" sz="2400" dirty="0"/>
              <a:t>удовлетворить потребности </a:t>
            </a:r>
            <a:r>
              <a:rPr lang="ru-RU" sz="2400" dirty="0" smtClean="0"/>
              <a:t>в </a:t>
            </a:r>
            <a:r>
              <a:rPr lang="ru-RU" sz="2400" dirty="0"/>
              <a:t>азотных минеральных удобрениях, </a:t>
            </a:r>
            <a:r>
              <a:rPr lang="ru-RU" sz="2400" dirty="0" smtClean="0"/>
              <a:t>капролактаме</a:t>
            </a:r>
            <a:r>
              <a:rPr lang="ru-RU" sz="2400" dirty="0"/>
              <a:t>, метаноле и других видах продукции</a:t>
            </a:r>
          </a:p>
        </p:txBody>
      </p:sp>
    </p:spTree>
    <p:extLst>
      <p:ext uri="{BB962C8B-B14F-4D97-AF65-F5344CB8AC3E}">
        <p14:creationId xmlns:p14="http://schemas.microsoft.com/office/powerpoint/2010/main" val="383636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Картинки по запросу гродно азот грузовик повредил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Картинки по запросу гродно азот грузовик повредил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 descr="Картинки по запросу гродно азот грузовик повредил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8" descr="Картинки по запросу гродно азот грузовик повредил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" r="20330"/>
          <a:stretch/>
        </p:blipFill>
        <p:spPr>
          <a:xfrm>
            <a:off x="185917" y="2695220"/>
            <a:ext cx="4264025" cy="29988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4" y="465138"/>
            <a:ext cx="9143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ЧП 31 января 2017</a:t>
            </a:r>
            <a:endParaRPr lang="ru-RU" sz="44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9" y="2424949"/>
            <a:ext cx="41044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Грузовик повредил трубу с аммиаком.</a:t>
            </a:r>
          </a:p>
          <a:p>
            <a:r>
              <a:rPr lang="ru-RU" sz="3200" dirty="0" smtClean="0"/>
              <a:t>Никто не пострадал.</a:t>
            </a:r>
          </a:p>
          <a:p>
            <a:r>
              <a:rPr lang="ru-RU" sz="3200" dirty="0" smtClean="0"/>
              <a:t>Опасной концентрации аммиака в воздухе не выявлено.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84913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В 2019 состоялся </a:t>
            </a:r>
            <a:r>
              <a:rPr lang="ru-RU" sz="2800" dirty="0" smtClean="0"/>
              <a:t>запуск </a:t>
            </a:r>
            <a:r>
              <a:rPr lang="ru-RU" sz="2800" dirty="0"/>
              <a:t>цеха по производству азотной кислоты и жидких азотных удобрений</a:t>
            </a:r>
            <a:r>
              <a:rPr lang="ru-RU" sz="2800" dirty="0" smtClean="0"/>
              <a:t>.</a:t>
            </a:r>
          </a:p>
          <a:p>
            <a:pPr marL="0" indent="0">
              <a:buNone/>
            </a:pPr>
            <a:endParaRPr lang="ru-RU" sz="2800" dirty="0"/>
          </a:p>
          <a:p>
            <a:r>
              <a:rPr lang="ru-RU" sz="2800" dirty="0"/>
              <a:t>В настоящее время </a:t>
            </a:r>
            <a:r>
              <a:rPr lang="ru-RU" sz="2800" dirty="0" smtClean="0"/>
              <a:t>различные компании борются </a:t>
            </a:r>
            <a:r>
              <a:rPr lang="ru-RU" sz="2800" dirty="0"/>
              <a:t>за строительство нового азотного комплекса на базе «Гродно Азот</a:t>
            </a:r>
            <a:r>
              <a:rPr lang="ru-RU" sz="2800" dirty="0" smtClean="0"/>
              <a:t>».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56263" cy="1054250"/>
          </a:xfrm>
        </p:spPr>
        <p:txBody>
          <a:bodyPr/>
          <a:lstStyle/>
          <a:p>
            <a:r>
              <a:rPr lang="ru-RU" sz="4800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Последние новости</a:t>
            </a:r>
            <a:endParaRPr lang="ru-RU" sz="4800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187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67544" y="66370"/>
            <a:ext cx="8505828" cy="1193806"/>
          </a:xfrm>
        </p:spPr>
        <p:txBody>
          <a:bodyPr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6600" dirty="0" smtClean="0">
                <a:ln>
                  <a:solidFill>
                    <a:schemeClr val="bg1"/>
                  </a:solidFill>
                </a:ln>
                <a:solidFill>
                  <a:schemeClr val="accent1">
                    <a:satMod val="150000"/>
                  </a:schemeClr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Спасибо за внимание!</a:t>
            </a:r>
            <a:endParaRPr lang="ru-RU" sz="6600" dirty="0">
              <a:ln>
                <a:solidFill>
                  <a:schemeClr val="bg1"/>
                </a:solidFill>
              </a:ln>
              <a:solidFill>
                <a:schemeClr val="accent1">
                  <a:satMod val="150000"/>
                </a:schemeClr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268760"/>
            <a:ext cx="6912768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583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37546"/>
            <a:ext cx="6961079" cy="5186582"/>
          </a:xfr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65876" y="10217"/>
            <a:ext cx="7756263" cy="1054250"/>
          </a:xfrm>
        </p:spPr>
        <p:txBody>
          <a:bodyPr/>
          <a:lstStyle/>
          <a:p>
            <a:r>
              <a:rPr lang="ru-RU" sz="3200" dirty="0" smtClean="0"/>
              <a:t>«Направление развития Народного хозяйства СССР на 1959-1969 </a:t>
            </a:r>
            <a:r>
              <a:rPr lang="ru-RU" sz="3200" dirty="0" err="1" smtClean="0"/>
              <a:t>гг</a:t>
            </a:r>
            <a:r>
              <a:rPr lang="ru-RU" sz="3200" dirty="0" smtClean="0"/>
              <a:t>»</a:t>
            </a:r>
            <a:endParaRPr lang="ru-RU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403648" y="6324128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/>
              <a:t>Пребывание Алексея Николаевича Косыгина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0562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348880"/>
            <a:ext cx="6864174" cy="4367331"/>
          </a:xfrm>
        </p:spPr>
      </p:pic>
      <p:sp>
        <p:nvSpPr>
          <p:cNvPr id="5" name="TextBox 4"/>
          <p:cNvSpPr txBox="1"/>
          <p:nvPr/>
        </p:nvSpPr>
        <p:spPr>
          <a:xfrm>
            <a:off x="971600" y="260648"/>
            <a:ext cx="70567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декабря 1963 </a:t>
            </a:r>
            <a:r>
              <a:rPr lang="ru-RU" sz="3200" dirty="0" smtClean="0"/>
              <a:t>– выпуск первой продукции – Аммиачной селитры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26360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3568" y="188640"/>
            <a:ext cx="77048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1970-е  </a:t>
            </a:r>
            <a:r>
              <a:rPr lang="ru-RU" sz="2800" dirty="0" smtClean="0"/>
              <a:t>в производство были добавлены аммиак, капролактам и карбамид кристаллический.</a:t>
            </a:r>
            <a:endParaRPr lang="ru-RU" sz="2800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3"/>
          <a:stretch/>
        </p:blipFill>
        <p:spPr>
          <a:xfrm>
            <a:off x="281715" y="2132855"/>
            <a:ext cx="3654627" cy="3092009"/>
          </a:xfr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4" t="12057" b="17172"/>
          <a:stretch/>
        </p:blipFill>
        <p:spPr>
          <a:xfrm>
            <a:off x="4377026" y="2132855"/>
            <a:ext cx="4507549" cy="30659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35996" y="5373216"/>
            <a:ext cx="4189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Аммоний кристаллический</a:t>
            </a:r>
            <a:endParaRPr lang="ru-RU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5373216"/>
            <a:ext cx="4218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Капролактам кристаллический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0127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" t="-207" r="102" b="207"/>
          <a:stretch/>
        </p:blipFill>
        <p:spPr>
          <a:xfrm>
            <a:off x="1182108" y="1124744"/>
            <a:ext cx="6866456" cy="5544616"/>
          </a:xfrm>
        </p:spPr>
      </p:pic>
      <p:sp>
        <p:nvSpPr>
          <p:cNvPr id="5" name="TextBox 4"/>
          <p:cNvSpPr txBox="1"/>
          <p:nvPr/>
        </p:nvSpPr>
        <p:spPr>
          <a:xfrm>
            <a:off x="726904" y="272698"/>
            <a:ext cx="777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Вплоть до 2000 года строились </a:t>
            </a:r>
            <a:r>
              <a:rPr lang="ru-RU" sz="32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новые цеха</a:t>
            </a:r>
            <a:endParaRPr lang="ru-RU" sz="32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880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162" y="6021288"/>
            <a:ext cx="8964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/>
              <a:t>Продукция завода постоянно совершенствовалась</a:t>
            </a:r>
            <a:endParaRPr lang="ru-RU" dirty="0"/>
          </a:p>
        </p:txBody>
      </p:sp>
      <p:pic>
        <p:nvPicPr>
          <p:cNvPr id="11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36375"/>
            <a:ext cx="8795138" cy="5584913"/>
          </a:xfrm>
        </p:spPr>
      </p:pic>
    </p:spTree>
    <p:extLst>
      <p:ext uri="{BB962C8B-B14F-4D97-AF65-F5344CB8AC3E}">
        <p14:creationId xmlns:p14="http://schemas.microsoft.com/office/powerpoint/2010/main" val="189024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25"/>
          <a:stretch/>
        </p:blipFill>
        <p:spPr>
          <a:xfrm>
            <a:off x="179512" y="332656"/>
            <a:ext cx="5360676" cy="6048672"/>
          </a:xfrm>
        </p:spPr>
      </p:pic>
      <p:sp>
        <p:nvSpPr>
          <p:cNvPr id="5" name="TextBox 4"/>
          <p:cNvSpPr txBox="1"/>
          <p:nvPr/>
        </p:nvSpPr>
        <p:spPr>
          <a:xfrm>
            <a:off x="5652120" y="620688"/>
            <a:ext cx="338437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Новая продукция:</a:t>
            </a:r>
          </a:p>
          <a:p>
            <a:endParaRPr lang="ru-RU" sz="2800" dirty="0" smtClean="0"/>
          </a:p>
          <a:p>
            <a:pPr marL="285750" indent="-285750">
              <a:buFont typeface="Arial" charset="0"/>
              <a:buChar char="•"/>
            </a:pPr>
            <a:r>
              <a:rPr lang="ru-RU" sz="2800" dirty="0" smtClean="0"/>
              <a:t>Биодизельное топливо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800" dirty="0" smtClean="0"/>
              <a:t>Углекислота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800" dirty="0" smtClean="0"/>
              <a:t>Карбамид гранулированный</a:t>
            </a:r>
          </a:p>
          <a:p>
            <a:pPr marL="285750" indent="-285750">
              <a:buFont typeface="Arial" charset="0"/>
              <a:buChar char="•"/>
            </a:pPr>
            <a:r>
              <a:rPr lang="ru-RU" sz="2800" dirty="0" smtClean="0"/>
              <a:t>и др.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81700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вердый переплет">
  <a:themeElements>
    <a:clrScheme name="Литейная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Твердый переплет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Твердый переплет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441</TotalTime>
  <Words>513</Words>
  <Application>Microsoft Office PowerPoint</Application>
  <PresentationFormat>Экран (4:3)</PresentationFormat>
  <Paragraphs>131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7" baseType="lpstr">
      <vt:lpstr>Arial</vt:lpstr>
      <vt:lpstr>Book Antiqua</vt:lpstr>
      <vt:lpstr>Times New Roman</vt:lpstr>
      <vt:lpstr>Wingdings</vt:lpstr>
      <vt:lpstr>Твердый переплет</vt:lpstr>
      <vt:lpstr>Гродно Азот</vt:lpstr>
      <vt:lpstr>Презентация PowerPoint</vt:lpstr>
      <vt:lpstr>Презентация PowerPoint</vt:lpstr>
      <vt:lpstr>«Направление развития Народного хозяйства СССР на 1959-1969 гг»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Основная продукция:</vt:lpstr>
      <vt:lpstr>География экспортных поставок</vt:lpstr>
      <vt:lpstr>Презентация PowerPoint</vt:lpstr>
      <vt:lpstr>Презентация PowerPoint</vt:lpstr>
      <vt:lpstr>Экологические проблемы Гродно:</vt:lpstr>
      <vt:lpstr>Мероприятия «Гродно Азот»</vt:lpstr>
      <vt:lpstr>1) Санитарно-защитная зона</vt:lpstr>
      <vt:lpstr>Презентация PowerPoint</vt:lpstr>
      <vt:lpstr>2) Инженерное образование персонала</vt:lpstr>
      <vt:lpstr>3) Современные технологии</vt:lpstr>
      <vt:lpstr>4) Вторичное сырье</vt:lpstr>
      <vt:lpstr>5) Газоочистные установки</vt:lpstr>
      <vt:lpstr>6) Водооборотные циклы</vt:lpstr>
      <vt:lpstr>7) Увеличение посадок</vt:lpstr>
      <vt:lpstr>Таким образом, </vt:lpstr>
      <vt:lpstr>ЧП на «Гродно Азот»</vt:lpstr>
      <vt:lpstr>Взрыв 6 июня 2016 года</vt:lpstr>
      <vt:lpstr>Презентация PowerPoint</vt:lpstr>
      <vt:lpstr>Спустя 10 дней после аварии над заводом появилось желтое облако.</vt:lpstr>
      <vt:lpstr>Презентация PowerPoint</vt:lpstr>
      <vt:lpstr>Презентация PowerPoint</vt:lpstr>
      <vt:lpstr>Последние новости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Гродно Азот</dc:title>
  <dc:creator>Shepard</dc:creator>
  <cp:lastModifiedBy>Наталья Каспер</cp:lastModifiedBy>
  <cp:revision>36</cp:revision>
  <dcterms:created xsi:type="dcterms:W3CDTF">2019-11-13T16:52:26Z</dcterms:created>
  <dcterms:modified xsi:type="dcterms:W3CDTF">2019-11-27T09:38:54Z</dcterms:modified>
</cp:coreProperties>
</file>